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Montserrat" pitchFamily="2" charset="77"/>
      <p:regular r:id="rId35"/>
      <p:bold r:id="rId36"/>
      <p:italic r:id="rId37"/>
      <p:boldItalic r:id="rId38"/>
    </p:embeddedFont>
    <p:embeddedFont>
      <p:font typeface="Lato" panose="020F0502020204030203" pitchFamily="34"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160" d="100"/>
          <a:sy n="160" d="100"/>
        </p:scale>
        <p:origin x="2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Hi. our names are unimportant. You don’t want to be here. Neither do we. We’re building an espresso machine on speed. Introduction complete.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Most all espresso machines have a frother to heat up and froth milk. This works in essentially the same way as the brewer, except the water is heated to a much higher temperature in order to reach a high pressure. Once the water is pressurized, it exits out a rod, or wand, and into a vessel containing cold milk. The high pressure steam heats the milk and causes air to be incorporated into the milk. The amount of air that gets introduced can be controlled by the depth of the wand as well as the amount of time the wand is left in the liquid.</a:t>
            </a:r>
            <a:endParaRPr/>
          </a:p>
          <a:p>
            <a:pPr marL="0" lvl="0" indent="0">
              <a:spcBef>
                <a:spcPts val="0"/>
              </a:spcBef>
              <a:spcAft>
                <a:spcPts val="0"/>
              </a:spcAft>
              <a:buNone/>
            </a:pPr>
            <a:endParaRPr/>
          </a:p>
          <a:p>
            <a:pPr marL="0" lvl="0" indent="0" rtl="0">
              <a:spcBef>
                <a:spcPts val="0"/>
              </a:spcBef>
              <a:spcAft>
                <a:spcPts val="0"/>
              </a:spcAft>
              <a:buNone/>
            </a:pPr>
            <a:r>
              <a:rPr lang="en"/>
              <a:t>Our machine will have an internal frothing wand made from milled aluminum that can be automatically moved into and out of milk, which will be done in an internal chamber, fed from a refrigerated storage tank.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One of the biggest factors in the frothing of the milk is the pressure of the steam. The pressurized steam will be created by heating water in a sealed container. The generated pressure will be monitored and maintained using a pressure transducer like this, these sensors are usually piezoelectric and generate small voltages under pressure.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the frothing wand to work effectively, we need to know what the level of the liquid is so that we can determine the right position for straight heating or heavy frothing. To do this, we’ll use one of these resistive eTape level sensors. These could also potentially be used in some kind of feedback system to determine exactly how frothed milk has become since the level of the liquid will rise as it froths.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 far as control circuitry goes, we’ll be using a Raspberry Pi compute module and an STM32 microcontroller. A Pi compute module is just a regular raspberry pi, except it connects to a SODIMM slot. The pi will handle all high level tasks like Wifi communications. The STM32 will be used for embedded control tasks like temperature regulation, pressure monitoring, and mechanical control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thermal monitoring, we’ll be using thermocouple wires, which produce a small voltage that correlates to the temperature at the end of the wire, usually an the scale of micro-volts, so it’ll need to amplified using a thermocouple amplifier.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 heating elements, we’ll be primarily using these resistive cartridge heaters. To regulate temperatures, we’ll have a microcontroller driven relay connect and disconnect the heaters from the mains like a thermostat.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keep milk cool, we’ll use peliter elements attatched to a metal storage tank. A peltier element produceds a temprature drop when current is applied to it.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measure how much liquid is used for one task or another, we’ll be using a hall effect flow meter. These put out an electric pulse for every 2.22mL of fluid that passes through them. We’ll count the number of pulses they put out using one of the capture/compare channels on the STM32 and use that to determine the flow rate and amount of liquid that’s been used.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We’ll use a piston pump to push hot water through though the brewer. Piston pumps are good for this because they can produce high pressures and are generally resistant to heat.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project aims to construct a device that is capable of producing espresso beverages automatically exactly as a human barista would. Meaning that it will grind beans, tamp grounds,  brew the espresso, froth milk, dispense flavoring syrup, and mix the beverage all on its own, without any human intervention.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pumping everything else like milk and flavoring syrup, we’ll use small peristaltic pumps which pump liquid by compressing a rubber tube. These are nice because they’re genarally food safe and inexpensive.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will now use this boring block diagram that looks like all the others you’ve seen this week to explain how the general data flow will work.</a:t>
            </a:r>
            <a:endParaRPr/>
          </a:p>
          <a:p>
            <a:pPr marL="0" lvl="0" indent="0">
              <a:spcBef>
                <a:spcPts val="0"/>
              </a:spcBef>
              <a:spcAft>
                <a:spcPts val="0"/>
              </a:spcAft>
              <a:buNone/>
            </a:pPr>
            <a:endParaRPr/>
          </a:p>
          <a:p>
            <a:pPr marL="0" lvl="0" indent="0">
              <a:spcBef>
                <a:spcPts val="0"/>
              </a:spcBef>
              <a:spcAft>
                <a:spcPts val="0"/>
              </a:spcAft>
              <a:buNone/>
            </a:pPr>
            <a:r>
              <a:rPr lang="en"/>
              <a:t>SEAMLESS TRANSITION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Here are just a few layouts on what might be expected. Just to sort of get an idea of what we hope to implement.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 there are tons of automated espresso machines on the market. Most of them, like this one up here, grind, tamp, and brew but don’t froth on their own, that still needs to be done the old fashioned way. They also expose very few options to the user. In this case, all they give you is three lousy buttons and a knob’s worth of control</a:t>
            </a:r>
            <a:endParaRPr/>
          </a:p>
          <a:p>
            <a:pPr marL="0" lvl="0" indent="0">
              <a:spcBef>
                <a:spcPts val="0"/>
              </a:spcBef>
              <a:spcAft>
                <a:spcPts val="0"/>
              </a:spcAft>
              <a:buNone/>
            </a:pPr>
            <a:r>
              <a:rPr lang="en"/>
              <a:t>.</a:t>
            </a:r>
            <a:endParaRPr/>
          </a:p>
          <a:p>
            <a:pPr marL="0" lvl="0" indent="0">
              <a:spcBef>
                <a:spcPts val="0"/>
              </a:spcBef>
              <a:spcAft>
                <a:spcPts val="0"/>
              </a:spcAft>
              <a:buNone/>
            </a:pPr>
            <a:r>
              <a:rPr lang="en"/>
              <a:t>We want to take that and turn it into a machine where you just put a cup under a spout, press a button, and then BAM, the whole thing’s 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will now answer whatever asinine questions you’ve managed to come up with.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As you can see by this napkin I scribbled on, the basic operation of an espresso machine brew system is actually pretty simple. There’s a storage tank that holds cold water, when a brewing cycle starts, a valve is flipped that allows water into a boiler. The water is then heated to some predefined temperature at which point an electric pump pushes the hot water through the espresso puck</a:t>
            </a:r>
            <a:endParaRPr/>
          </a:p>
          <a:p>
            <a:pPr marL="0" lvl="0" indent="0">
              <a:spcBef>
                <a:spcPts val="0"/>
              </a:spcBef>
              <a:spcAft>
                <a:spcPts val="0"/>
              </a:spcAft>
              <a:buNone/>
            </a:pPr>
            <a:endParaRPr/>
          </a:p>
          <a:p>
            <a:pPr marL="0" lvl="0" indent="0">
              <a:spcBef>
                <a:spcPts val="0"/>
              </a:spcBef>
              <a:spcAft>
                <a:spcPts val="0"/>
              </a:spcAft>
              <a:buNone/>
            </a:pPr>
            <a:r>
              <a:rPr lang="en"/>
              <a:t>There’s a lot of variation in exactly how espresso is brewed, but this is the system that we’ll be using.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machine will have a (probably) custom built grinder with ceramic burr plates. But we may also just tear down a commercial grinder. Either way, we’ll need to do a bit of work to change the distance between the plates.</a:t>
            </a:r>
            <a:endParaRPr/>
          </a:p>
          <a:p>
            <a:pPr marL="0" lvl="0" indent="0">
              <a:spcBef>
                <a:spcPts val="0"/>
              </a:spcBef>
              <a:spcAft>
                <a:spcPts val="0"/>
              </a:spcAft>
              <a:buNone/>
            </a:pPr>
            <a:endParaRPr/>
          </a:p>
          <a:p>
            <a:pPr marL="0" lvl="0" indent="0">
              <a:spcBef>
                <a:spcPts val="0"/>
              </a:spcBef>
              <a:spcAft>
                <a:spcPts val="0"/>
              </a:spcAft>
              <a:buNone/>
            </a:pPr>
            <a:r>
              <a:rPr lang="en"/>
              <a:t>We’ll need some way of adjusting the distance between the plates. For that, we’ll use a linear servo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Like this one from servo city. It works just like a regular servo, except instead of controlling the rotation with PWM, you’re controlling the linear distance.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After being ground, the coffee will need to be pressed into a tight puck. Ground coffee will fall down a chute and into this container here which will sit on a resistive pressure sensor to determine how much coffee has fallen into the container. When enough coffee has been ground, this thing here will be pushed down into the grounds with a linear servo to compress the grounds. These servos have a surprisingly high force rating, so this should work out just fine. The pressure sensor under the container will be used to determine when the tamper should stop. Once the grounds have been tamped, the container will be pushed over by another linear servo to sit under the outlet of the brewer.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356050"/>
            <a:ext cx="50175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Ultra Automatic Espresso Machine</a:t>
            </a:r>
            <a:endParaRPr sz="3000"/>
          </a:p>
          <a:p>
            <a:pPr marL="0" lvl="0" indent="0" algn="ctr" rtl="0">
              <a:spcBef>
                <a:spcPts val="0"/>
              </a:spcBef>
              <a:spcAft>
                <a:spcPts val="0"/>
              </a:spcAft>
              <a:buNone/>
            </a:pPr>
            <a:endParaRPr sz="600"/>
          </a:p>
          <a:p>
            <a:pPr marL="0" lvl="0" indent="0" algn="ctr" rtl="0">
              <a:spcBef>
                <a:spcPts val="0"/>
              </a:spcBef>
              <a:spcAft>
                <a:spcPts val="0"/>
              </a:spcAft>
              <a:buNone/>
            </a:pPr>
            <a:endParaRPr sz="600"/>
          </a:p>
          <a:p>
            <a:pPr marL="0" lvl="0" indent="0" algn="l" rtl="0">
              <a:spcBef>
                <a:spcPts val="0"/>
              </a:spcBef>
              <a:spcAft>
                <a:spcPts val="0"/>
              </a:spcAft>
              <a:buNone/>
            </a:pPr>
            <a:endParaRPr sz="600"/>
          </a:p>
          <a:p>
            <a:pPr marL="0" lvl="0" indent="0" algn="ctr" rtl="0">
              <a:spcBef>
                <a:spcPts val="0"/>
              </a:spcBef>
              <a:spcAft>
                <a:spcPts val="0"/>
              </a:spcAft>
              <a:buNone/>
            </a:pPr>
            <a:r>
              <a:rPr lang="en" sz="1200" u="sng"/>
              <a:t>University of Utah</a:t>
            </a:r>
            <a:endParaRPr sz="1200" u="sng"/>
          </a:p>
          <a:p>
            <a:pPr marL="0" lvl="0" indent="0" algn="ctr">
              <a:spcBef>
                <a:spcPts val="0"/>
              </a:spcBef>
              <a:spcAft>
                <a:spcPts val="0"/>
              </a:spcAft>
              <a:buNone/>
            </a:pPr>
            <a:r>
              <a:rPr lang="en" sz="1200"/>
              <a:t> </a:t>
            </a:r>
            <a:endParaRPr sz="1200"/>
          </a:p>
        </p:txBody>
      </p:sp>
      <p:sp>
        <p:nvSpPr>
          <p:cNvPr id="135" name="Shape 135"/>
          <p:cNvSpPr txBox="1">
            <a:spLocks noGrp="1"/>
          </p:cNvSpPr>
          <p:nvPr>
            <p:ph type="subTitle" idx="1"/>
          </p:nvPr>
        </p:nvSpPr>
        <p:spPr>
          <a:xfrm>
            <a:off x="66450" y="4060250"/>
            <a:ext cx="3470700" cy="50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Nathan Donaldson</a:t>
            </a:r>
            <a:endParaRPr/>
          </a:p>
          <a:p>
            <a:pPr marL="0" lvl="0" indent="0">
              <a:spcBef>
                <a:spcPts val="0"/>
              </a:spcBef>
              <a:spcAft>
                <a:spcPts val="0"/>
              </a:spcAft>
              <a:buNone/>
            </a:pPr>
            <a:r>
              <a:rPr lang="en"/>
              <a:t>Ben Nagel</a:t>
            </a:r>
            <a:br>
              <a:rPr lang="en"/>
            </a:br>
            <a:r>
              <a:rPr lang="en"/>
              <a:t>Aaron Pabst</a:t>
            </a:r>
            <a:endParaRPr/>
          </a:p>
          <a:p>
            <a:pPr marL="0" lvl="0" indent="0"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04" name="Shape 204"/>
          <p:cNvSpPr txBox="1">
            <a:spLocks noGrp="1"/>
          </p:cNvSpPr>
          <p:nvPr>
            <p:ph type="body" idx="1"/>
          </p:nvPr>
        </p:nvSpPr>
        <p:spPr>
          <a:xfrm>
            <a:off x="1297500" y="1038575"/>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05" name="Shape 205" descr="Image result for espresso machine frother wand"/>
          <p:cNvPicPr preferRelativeResize="0"/>
          <p:nvPr/>
        </p:nvPicPr>
        <p:blipFill>
          <a:blip r:embed="rId3">
            <a:alphaModFix/>
          </a:blip>
          <a:stretch>
            <a:fillRect/>
          </a:stretch>
        </p:blipFill>
        <p:spPr>
          <a:xfrm>
            <a:off x="2457500" y="900575"/>
            <a:ext cx="4117650" cy="4117650"/>
          </a:xfrm>
          <a:prstGeom prst="rect">
            <a:avLst/>
          </a:prstGeom>
          <a:noFill/>
          <a:ln>
            <a:noFill/>
          </a:ln>
        </p:spPr>
      </p:pic>
      <p:sp>
        <p:nvSpPr>
          <p:cNvPr id="206" name="Shape 206"/>
          <p:cNvSpPr txBox="1"/>
          <p:nvPr/>
        </p:nvSpPr>
        <p:spPr>
          <a:xfrm>
            <a:off x="5719675" y="4642275"/>
            <a:ext cx="3258900" cy="29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900"/>
              <a:t>https://www.espressoparts.com/EspressoEquipmentLingo</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2" name="Shape 21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13" name="Shape 213"/>
          <p:cNvPicPr preferRelativeResize="0"/>
          <p:nvPr/>
        </p:nvPicPr>
        <p:blipFill>
          <a:blip r:embed="rId3">
            <a:alphaModFix/>
          </a:blip>
          <a:stretch>
            <a:fillRect/>
          </a:stretch>
        </p:blipFill>
        <p:spPr>
          <a:xfrm>
            <a:off x="995300" y="278425"/>
            <a:ext cx="4419650" cy="4419650"/>
          </a:xfrm>
          <a:prstGeom prst="rect">
            <a:avLst/>
          </a:prstGeom>
          <a:noFill/>
          <a:ln>
            <a:noFill/>
          </a:ln>
        </p:spPr>
      </p:pic>
      <p:sp>
        <p:nvSpPr>
          <p:cNvPr id="214" name="Shape 214"/>
          <p:cNvSpPr txBox="1"/>
          <p:nvPr/>
        </p:nvSpPr>
        <p:spPr>
          <a:xfrm>
            <a:off x="5449725" y="244997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https://www.alliedelec.com/honeywell-px2ef1xx050paaax/70338220/?mkwid=s&amp;pcrid=239075642578&amp;gclid=CjwKCAjw2dvWBRBvEiwADllhn4okncQoyP7h_cfPhN8hTxoUaF3omYR6RLoSX24G-kGMlCR4ucwHMhoChn8QAvD_BwE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0" name="Shape 2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21" name="Shape 221"/>
          <p:cNvPicPr preferRelativeResize="0"/>
          <p:nvPr/>
        </p:nvPicPr>
        <p:blipFill rotWithShape="1">
          <a:blip r:embed="rId3">
            <a:alphaModFix/>
          </a:blip>
          <a:srcRect l="28080" t="12786" r="31323" b="12786"/>
          <a:stretch/>
        </p:blipFill>
        <p:spPr>
          <a:xfrm>
            <a:off x="4586675" y="510075"/>
            <a:ext cx="3373668" cy="4123350"/>
          </a:xfrm>
          <a:prstGeom prst="rect">
            <a:avLst/>
          </a:prstGeom>
          <a:noFill/>
          <a:ln>
            <a:noFill/>
          </a:ln>
        </p:spPr>
      </p:pic>
      <p:pic>
        <p:nvPicPr>
          <p:cNvPr id="222" name="Shape 222"/>
          <p:cNvPicPr preferRelativeResize="0"/>
          <p:nvPr/>
        </p:nvPicPr>
        <p:blipFill rotWithShape="1">
          <a:blip r:embed="rId4">
            <a:alphaModFix/>
          </a:blip>
          <a:srcRect l="27568" t="6097" r="44871" b="19724"/>
          <a:stretch/>
        </p:blipFill>
        <p:spPr>
          <a:xfrm>
            <a:off x="731375" y="510075"/>
            <a:ext cx="2999526" cy="419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8" name="Shape 2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29" name="Shape 229" descr="12&quot; eTape Liquid Level Sensor + extras"/>
          <p:cNvPicPr preferRelativeResize="0"/>
          <p:nvPr/>
        </p:nvPicPr>
        <p:blipFill>
          <a:blip r:embed="rId3">
            <a:alphaModFix/>
          </a:blip>
          <a:stretch>
            <a:fillRect/>
          </a:stretch>
        </p:blipFill>
        <p:spPr>
          <a:xfrm>
            <a:off x="974425" y="26988"/>
            <a:ext cx="6786050" cy="5089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Circuitry</a:t>
            </a:r>
            <a:endParaRPr/>
          </a:p>
        </p:txBody>
      </p:sp>
      <p:sp>
        <p:nvSpPr>
          <p:cNvPr id="235" name="Shape 2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36" name="Shape 236" descr="Raspberry Pi Compute Module 3"/>
          <p:cNvPicPr preferRelativeResize="0"/>
          <p:nvPr/>
        </p:nvPicPr>
        <p:blipFill>
          <a:blip r:embed="rId3">
            <a:alphaModFix/>
          </a:blip>
          <a:stretch>
            <a:fillRect/>
          </a:stretch>
        </p:blipFill>
        <p:spPr>
          <a:xfrm>
            <a:off x="264475" y="1307850"/>
            <a:ext cx="4158342" cy="3118750"/>
          </a:xfrm>
          <a:prstGeom prst="rect">
            <a:avLst/>
          </a:prstGeom>
          <a:noFill/>
          <a:ln>
            <a:noFill/>
          </a:ln>
        </p:spPr>
      </p:pic>
      <p:sp>
        <p:nvSpPr>
          <p:cNvPr id="237" name="Shape 237"/>
          <p:cNvSpPr txBox="1"/>
          <p:nvPr/>
        </p:nvSpPr>
        <p:spPr>
          <a:xfrm>
            <a:off x="469838" y="4478750"/>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https://www.adafruit.com/product/3440</a:t>
            </a:r>
            <a:endParaRPr/>
          </a:p>
        </p:txBody>
      </p:sp>
      <p:pic>
        <p:nvPicPr>
          <p:cNvPr id="238" name="Shape 238" descr="Image result for stm32"/>
          <p:cNvPicPr preferRelativeResize="0"/>
          <p:nvPr/>
        </p:nvPicPr>
        <p:blipFill>
          <a:blip r:embed="rId4">
            <a:alphaModFix/>
          </a:blip>
          <a:stretch>
            <a:fillRect/>
          </a:stretch>
        </p:blipFill>
        <p:spPr>
          <a:xfrm>
            <a:off x="5519350" y="1476450"/>
            <a:ext cx="2672675" cy="255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4" name="Shape 2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45" name="Shape 245" descr="Image result for thermocouple"/>
          <p:cNvPicPr preferRelativeResize="0"/>
          <p:nvPr/>
        </p:nvPicPr>
        <p:blipFill>
          <a:blip r:embed="rId3">
            <a:alphaModFix/>
          </a:blip>
          <a:stretch>
            <a:fillRect/>
          </a:stretch>
        </p:blipFill>
        <p:spPr>
          <a:xfrm>
            <a:off x="278425" y="696050"/>
            <a:ext cx="3821075" cy="3821075"/>
          </a:xfrm>
          <a:prstGeom prst="rect">
            <a:avLst/>
          </a:prstGeom>
          <a:noFill/>
          <a:ln>
            <a:noFill/>
          </a:ln>
        </p:spPr>
      </p:pic>
      <p:sp>
        <p:nvSpPr>
          <p:cNvPr id="246" name="Shape 246"/>
          <p:cNvSpPr txBox="1"/>
          <p:nvPr/>
        </p:nvSpPr>
        <p:spPr>
          <a:xfrm>
            <a:off x="184513" y="451712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https://www.homedepot.com/p/Klein-Tools-Replacement-Thermocouple-69028/206825565</a:t>
            </a:r>
            <a:endParaRPr/>
          </a:p>
        </p:txBody>
      </p:sp>
      <p:pic>
        <p:nvPicPr>
          <p:cNvPr id="247" name="Shape 247" descr="https://raw.githubusercontent.com/pabstaaron/AutoCoffeeMaker/master/proposal/SeniorProjectProposal/ThermoAmp.png"/>
          <p:cNvPicPr preferRelativeResize="0"/>
          <p:nvPr/>
        </p:nvPicPr>
        <p:blipFill>
          <a:blip r:embed="rId4">
            <a:alphaModFix/>
          </a:blip>
          <a:stretch>
            <a:fillRect/>
          </a:stretch>
        </p:blipFill>
        <p:spPr>
          <a:xfrm>
            <a:off x="4214475" y="759675"/>
            <a:ext cx="4757076" cy="364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3" name="Shape 2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54" name="Shape 254" descr="Image result for cartridge heater"/>
          <p:cNvPicPr preferRelativeResize="0"/>
          <p:nvPr/>
        </p:nvPicPr>
        <p:blipFill>
          <a:blip r:embed="rId3">
            <a:alphaModFix/>
          </a:blip>
          <a:stretch>
            <a:fillRect/>
          </a:stretch>
        </p:blipFill>
        <p:spPr>
          <a:xfrm>
            <a:off x="2271688" y="222725"/>
            <a:ext cx="4600625" cy="4600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0" name="Shape 26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61" name="Shape 261" descr="Image result for peltier cooler\"/>
          <p:cNvPicPr preferRelativeResize="0"/>
          <p:nvPr/>
        </p:nvPicPr>
        <p:blipFill>
          <a:blip r:embed="rId3">
            <a:alphaModFix/>
          </a:blip>
          <a:stretch>
            <a:fillRect/>
          </a:stretch>
        </p:blipFill>
        <p:spPr>
          <a:xfrm>
            <a:off x="55725" y="1332200"/>
            <a:ext cx="4159830" cy="2861250"/>
          </a:xfrm>
          <a:prstGeom prst="rect">
            <a:avLst/>
          </a:prstGeom>
          <a:noFill/>
          <a:ln>
            <a:noFill/>
          </a:ln>
        </p:spPr>
      </p:pic>
      <p:sp>
        <p:nvSpPr>
          <p:cNvPr id="262" name="Shape 262"/>
          <p:cNvSpPr txBox="1"/>
          <p:nvPr/>
        </p:nvSpPr>
        <p:spPr>
          <a:xfrm>
            <a:off x="657813" y="4217800"/>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http://www.huimao.com/about/show.php?lang=en&amp;id=4</a:t>
            </a:r>
            <a:endParaRPr/>
          </a:p>
        </p:txBody>
      </p:sp>
      <p:pic>
        <p:nvPicPr>
          <p:cNvPr id="263" name="Shape 263" descr="Peltier Thermo-Electric Cooler Module - 12V 5A"/>
          <p:cNvPicPr preferRelativeResize="0"/>
          <p:nvPr/>
        </p:nvPicPr>
        <p:blipFill>
          <a:blip r:embed="rId4">
            <a:alphaModFix/>
          </a:blip>
          <a:stretch>
            <a:fillRect/>
          </a:stretch>
        </p:blipFill>
        <p:spPr>
          <a:xfrm>
            <a:off x="4447475" y="904800"/>
            <a:ext cx="4343125" cy="3257350"/>
          </a:xfrm>
          <a:prstGeom prst="rect">
            <a:avLst/>
          </a:prstGeom>
          <a:noFill/>
          <a:ln>
            <a:noFill/>
          </a:ln>
        </p:spPr>
      </p:pic>
      <p:sp>
        <p:nvSpPr>
          <p:cNvPr id="264" name="Shape 264"/>
          <p:cNvSpPr txBox="1"/>
          <p:nvPr/>
        </p:nvSpPr>
        <p:spPr>
          <a:xfrm>
            <a:off x="5644625" y="4252600"/>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https://www.adafruit.com/product/1330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0" name="Shape 27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71" name="Shape 271" descr="Liquid Flow Meter -  Plastic 1/2&quot; NPS Threaded"/>
          <p:cNvPicPr preferRelativeResize="0"/>
          <p:nvPr/>
        </p:nvPicPr>
        <p:blipFill>
          <a:blip r:embed="rId3">
            <a:alphaModFix/>
          </a:blip>
          <a:stretch>
            <a:fillRect/>
          </a:stretch>
        </p:blipFill>
        <p:spPr>
          <a:xfrm>
            <a:off x="1669638" y="285275"/>
            <a:ext cx="5804725" cy="4353550"/>
          </a:xfrm>
          <a:prstGeom prst="rect">
            <a:avLst/>
          </a:prstGeom>
          <a:noFill/>
          <a:ln>
            <a:noFill/>
          </a:ln>
        </p:spPr>
      </p:pic>
      <p:sp>
        <p:nvSpPr>
          <p:cNvPr id="272" name="Shape 272"/>
          <p:cNvSpPr txBox="1"/>
          <p:nvPr/>
        </p:nvSpPr>
        <p:spPr>
          <a:xfrm>
            <a:off x="2567550" y="463882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https://www.adafruit.com/product/828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8" name="Shape 27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79" name="Shape 279" descr="Image result for piston pump"/>
          <p:cNvPicPr preferRelativeResize="0"/>
          <p:nvPr/>
        </p:nvPicPr>
        <p:blipFill>
          <a:blip r:embed="rId3">
            <a:alphaModFix/>
          </a:blip>
          <a:stretch>
            <a:fillRect/>
          </a:stretch>
        </p:blipFill>
        <p:spPr>
          <a:xfrm>
            <a:off x="2222500" y="1176275"/>
            <a:ext cx="4699000" cy="2882900"/>
          </a:xfrm>
          <a:prstGeom prst="rect">
            <a:avLst/>
          </a:prstGeom>
          <a:noFill/>
          <a:ln>
            <a:noFill/>
          </a:ln>
        </p:spPr>
      </p:pic>
      <p:sp>
        <p:nvSpPr>
          <p:cNvPr id="280" name="Shape 280"/>
          <p:cNvSpPr txBox="1"/>
          <p:nvPr/>
        </p:nvSpPr>
        <p:spPr>
          <a:xfrm>
            <a:off x="2567550" y="434307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https://engineering.stackexchange.com/questions/200/what-are-characteristic-values-for-a-piston-pump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Overview</a:t>
            </a:r>
            <a:endParaRPr/>
          </a:p>
        </p:txBody>
      </p:sp>
      <p:sp>
        <p:nvSpPr>
          <p:cNvPr id="141" name="Shape 1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Our project aims to:</a:t>
            </a:r>
            <a:endParaRPr sz="1800"/>
          </a:p>
          <a:p>
            <a:pPr marL="457200" lvl="0" indent="-342900" rtl="0">
              <a:spcBef>
                <a:spcPts val="1600"/>
              </a:spcBef>
              <a:spcAft>
                <a:spcPts val="0"/>
              </a:spcAft>
              <a:buSzPts val="1800"/>
              <a:buChar char="●"/>
            </a:pPr>
            <a:r>
              <a:rPr lang="en" sz="1800"/>
              <a:t>Bring personalization and automation into making espresso</a:t>
            </a:r>
            <a:endParaRPr sz="1800"/>
          </a:p>
          <a:p>
            <a:pPr marL="0" lvl="0" indent="0" rtl="0">
              <a:spcBef>
                <a:spcPts val="1600"/>
              </a:spcBef>
              <a:spcAft>
                <a:spcPts val="0"/>
              </a:spcAft>
              <a:buNone/>
            </a:pPr>
            <a:endParaRPr sz="1800"/>
          </a:p>
          <a:p>
            <a:pPr marL="457200" lvl="0" indent="-342900" rtl="0">
              <a:spcBef>
                <a:spcPts val="1600"/>
              </a:spcBef>
              <a:spcAft>
                <a:spcPts val="0"/>
              </a:spcAft>
              <a:buSzPts val="1800"/>
              <a:buChar char="●"/>
            </a:pPr>
            <a:r>
              <a:rPr lang="en" sz="1800"/>
              <a:t>Be fully automatic, with minimal user interaction or cleaning</a:t>
            </a:r>
            <a:endParaRPr sz="1800"/>
          </a:p>
          <a:p>
            <a:pPr marL="0" lvl="0" indent="0" rtl="0">
              <a:spcBef>
                <a:spcPts val="1600"/>
              </a:spcBef>
              <a:spcAft>
                <a:spcPts val="0"/>
              </a:spcAft>
              <a:buNone/>
            </a:pPr>
            <a:endParaRPr sz="1800"/>
          </a:p>
          <a:p>
            <a:pPr marL="457200" lvl="0" indent="-342900" rtl="0">
              <a:spcBef>
                <a:spcPts val="1600"/>
              </a:spcBef>
              <a:spcAft>
                <a:spcPts val="0"/>
              </a:spcAft>
              <a:buSzPts val="1800"/>
              <a:buChar char="●"/>
            </a:pPr>
            <a:r>
              <a:rPr lang="en" sz="1800"/>
              <a:t>Have a simple Android UI</a:t>
            </a:r>
            <a:endParaRPr sz="1800"/>
          </a:p>
          <a:p>
            <a:pPr marL="0" lvl="0" indent="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Pump Control</a:t>
            </a:r>
            <a:endParaRPr/>
          </a:p>
        </p:txBody>
      </p:sp>
      <p:sp>
        <p:nvSpPr>
          <p:cNvPr id="286" name="Shape 28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spcBef>
                <a:spcPts val="0"/>
              </a:spcBef>
              <a:spcAft>
                <a:spcPts val="0"/>
              </a:spcAft>
              <a:buSzPts val="1300"/>
              <a:buChar char="●"/>
            </a:pPr>
            <a:r>
              <a:rPr lang="en"/>
              <a:t>Vary pump voltage with a motor controller to control pressure/flow rates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2" name="Shape 29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93" name="Shape 293" descr="Image result for peristaltic pump"/>
          <p:cNvPicPr preferRelativeResize="0"/>
          <p:nvPr/>
        </p:nvPicPr>
        <p:blipFill>
          <a:blip r:embed="rId3">
            <a:alphaModFix/>
          </a:blip>
          <a:stretch>
            <a:fillRect/>
          </a:stretch>
        </p:blipFill>
        <p:spPr>
          <a:xfrm>
            <a:off x="431550" y="848825"/>
            <a:ext cx="3452175" cy="2702225"/>
          </a:xfrm>
          <a:prstGeom prst="rect">
            <a:avLst/>
          </a:prstGeom>
          <a:noFill/>
          <a:ln>
            <a:noFill/>
          </a:ln>
        </p:spPr>
      </p:pic>
      <p:sp>
        <p:nvSpPr>
          <p:cNvPr id="294" name="Shape 294"/>
          <p:cNvSpPr txBox="1"/>
          <p:nvPr/>
        </p:nvSpPr>
        <p:spPr>
          <a:xfrm>
            <a:off x="153188" y="374452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https://www.blue-white.com/confessions-of-a-chemical-feed-pump-manufacturer/</a:t>
            </a:r>
            <a:endParaRPr/>
          </a:p>
        </p:txBody>
      </p:sp>
      <p:pic>
        <p:nvPicPr>
          <p:cNvPr id="295" name="Shape 295" descr="Peristaltic Liquid Pump with Silicone Tubing"/>
          <p:cNvPicPr preferRelativeResize="0"/>
          <p:nvPr/>
        </p:nvPicPr>
        <p:blipFill>
          <a:blip r:embed="rId4">
            <a:alphaModFix/>
          </a:blip>
          <a:stretch>
            <a:fillRect/>
          </a:stretch>
        </p:blipFill>
        <p:spPr>
          <a:xfrm>
            <a:off x="4534400" y="774200"/>
            <a:ext cx="3802000" cy="285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Project Overview</a:t>
            </a:r>
            <a:endParaRPr/>
          </a:p>
        </p:txBody>
      </p:sp>
      <p:pic>
        <p:nvPicPr>
          <p:cNvPr id="301" name="Shape 301"/>
          <p:cNvPicPr preferRelativeResize="0"/>
          <p:nvPr/>
        </p:nvPicPr>
        <p:blipFill>
          <a:blip r:embed="rId3">
            <a:alphaModFix/>
          </a:blip>
          <a:stretch>
            <a:fillRect/>
          </a:stretch>
        </p:blipFill>
        <p:spPr>
          <a:xfrm>
            <a:off x="752663" y="184725"/>
            <a:ext cx="7804176" cy="5853125"/>
          </a:xfrm>
          <a:prstGeom prst="rect">
            <a:avLst/>
          </a:prstGeom>
          <a:noFill/>
          <a:ln>
            <a:noFill/>
          </a:ln>
        </p:spPr>
      </p:pic>
      <p:sp>
        <p:nvSpPr>
          <p:cNvPr id="302" name="Shape 302"/>
          <p:cNvSpPr txBox="1"/>
          <p:nvPr/>
        </p:nvSpPr>
        <p:spPr>
          <a:xfrm>
            <a:off x="4397200" y="3136525"/>
            <a:ext cx="1210200" cy="33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u="sng">
                <a:solidFill>
                  <a:srgbClr val="FFFFFF"/>
                </a:solidFill>
              </a:rPr>
              <a:t>Stretch Goal</a:t>
            </a:r>
            <a:endParaRPr u="sng">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297500" y="393750"/>
            <a:ext cx="7038900" cy="47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Mobile Application</a:t>
            </a:r>
            <a:endParaRPr/>
          </a:p>
        </p:txBody>
      </p:sp>
      <p:sp>
        <p:nvSpPr>
          <p:cNvPr id="308" name="Shape 30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rtl="0">
              <a:lnSpc>
                <a:spcPct val="200000"/>
              </a:lnSpc>
              <a:spcBef>
                <a:spcPts val="0"/>
              </a:spcBef>
              <a:spcAft>
                <a:spcPts val="0"/>
              </a:spcAft>
              <a:buSzPts val="1300"/>
              <a:buChar char="●"/>
            </a:pPr>
            <a:r>
              <a:rPr lang="en"/>
              <a:t>Creating basic user interface for users to personalize a beverage.</a:t>
            </a:r>
            <a:endParaRPr/>
          </a:p>
          <a:p>
            <a:pPr marL="457200" lvl="0" indent="-311150" rtl="0">
              <a:lnSpc>
                <a:spcPct val="200000"/>
              </a:lnSpc>
              <a:spcBef>
                <a:spcPts val="0"/>
              </a:spcBef>
              <a:spcAft>
                <a:spcPts val="0"/>
              </a:spcAft>
              <a:buSzPts val="1300"/>
              <a:buChar char="●"/>
            </a:pPr>
            <a:r>
              <a:rPr lang="en"/>
              <a:t>Connection with machine via wifi</a:t>
            </a:r>
            <a:endParaRPr/>
          </a:p>
          <a:p>
            <a:pPr marL="457200" lvl="0" indent="-311150" rtl="0">
              <a:lnSpc>
                <a:spcPct val="200000"/>
              </a:lnSpc>
              <a:spcBef>
                <a:spcPts val="0"/>
              </a:spcBef>
              <a:spcAft>
                <a:spcPts val="0"/>
              </a:spcAft>
              <a:buSzPts val="1300"/>
              <a:buChar char="●"/>
            </a:pPr>
            <a:r>
              <a:rPr lang="en"/>
              <a:t>Use http communication with Raspberry Pi to send and receive information</a:t>
            </a:r>
            <a:endParaRPr/>
          </a:p>
          <a:p>
            <a:pPr marL="914400" lvl="1" indent="-298450" rtl="0">
              <a:lnSpc>
                <a:spcPct val="200000"/>
              </a:lnSpc>
              <a:spcBef>
                <a:spcPts val="0"/>
              </a:spcBef>
              <a:spcAft>
                <a:spcPts val="0"/>
              </a:spcAft>
              <a:buSzPts val="1100"/>
              <a:buChar char="○"/>
            </a:pPr>
            <a:r>
              <a:rPr lang="en"/>
              <a:t>PSI, Temperature, Grinder, Amounts, etc.</a:t>
            </a:r>
            <a:endParaRPr/>
          </a:p>
          <a:p>
            <a:pPr marL="457200" lvl="0" indent="-311150" rtl="0">
              <a:lnSpc>
                <a:spcPct val="200000"/>
              </a:lnSpc>
              <a:spcBef>
                <a:spcPts val="0"/>
              </a:spcBef>
              <a:spcAft>
                <a:spcPts val="0"/>
              </a:spcAft>
              <a:buSzPts val="1300"/>
              <a:buChar char="●"/>
            </a:pPr>
            <a:r>
              <a:rPr lang="en"/>
              <a:t>STRETCH</a:t>
            </a:r>
            <a:endParaRPr/>
          </a:p>
          <a:p>
            <a:pPr marL="914400" lvl="1" indent="-298450" rtl="0">
              <a:lnSpc>
                <a:spcPct val="200000"/>
              </a:lnSpc>
              <a:spcBef>
                <a:spcPts val="0"/>
              </a:spcBef>
              <a:spcAft>
                <a:spcPts val="0"/>
              </a:spcAft>
              <a:buSzPts val="1100"/>
              <a:buChar char="○"/>
            </a:pPr>
            <a:r>
              <a:rPr lang="en"/>
              <a:t>Implementing user profiles</a:t>
            </a:r>
            <a:endParaRPr/>
          </a:p>
          <a:p>
            <a:pPr marL="914400" lvl="1" indent="-298450" rtl="0">
              <a:lnSpc>
                <a:spcPct val="200000"/>
              </a:lnSpc>
              <a:spcBef>
                <a:spcPts val="0"/>
              </a:spcBef>
              <a:spcAft>
                <a:spcPts val="0"/>
              </a:spcAft>
              <a:buSzPts val="1100"/>
              <a:buChar char="○"/>
            </a:pPr>
            <a:r>
              <a:rPr lang="en"/>
              <a:t>Features such as Recents, Favorited, Scheduled, Search, Recommended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to send?</a:t>
            </a:r>
            <a:endParaRPr/>
          </a:p>
        </p:txBody>
      </p:sp>
      <p:sp>
        <p:nvSpPr>
          <p:cNvPr id="314" name="Shape 3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rtl="0">
              <a:lnSpc>
                <a:spcPct val="200000"/>
              </a:lnSpc>
              <a:spcBef>
                <a:spcPts val="0"/>
              </a:spcBef>
              <a:spcAft>
                <a:spcPts val="0"/>
              </a:spcAft>
              <a:buSzPts val="1300"/>
              <a:buChar char="●"/>
            </a:pPr>
            <a:r>
              <a:rPr lang="en"/>
              <a:t>Brew http calls will contain various integers</a:t>
            </a:r>
            <a:endParaRPr/>
          </a:p>
          <a:p>
            <a:pPr marL="914400" lvl="1" indent="-298450" rtl="0">
              <a:lnSpc>
                <a:spcPct val="200000"/>
              </a:lnSpc>
              <a:spcBef>
                <a:spcPts val="0"/>
              </a:spcBef>
              <a:spcAft>
                <a:spcPts val="0"/>
              </a:spcAft>
              <a:buSzPts val="1100"/>
              <a:buChar char="○"/>
            </a:pPr>
            <a:r>
              <a:rPr lang="en"/>
              <a:t>Water /Milk Temperature (limited of course, we don’t want lawsuits)</a:t>
            </a:r>
            <a:endParaRPr/>
          </a:p>
          <a:p>
            <a:pPr marL="914400" lvl="1" indent="-298450" rtl="0">
              <a:lnSpc>
                <a:spcPct val="200000"/>
              </a:lnSpc>
              <a:spcBef>
                <a:spcPts val="0"/>
              </a:spcBef>
              <a:spcAft>
                <a:spcPts val="0"/>
              </a:spcAft>
              <a:buSzPts val="1100"/>
              <a:buChar char="○"/>
            </a:pPr>
            <a:r>
              <a:rPr lang="en"/>
              <a:t>Frothing/Water Pressure (PSI)</a:t>
            </a:r>
            <a:endParaRPr/>
          </a:p>
          <a:p>
            <a:pPr marL="914400" lvl="1" indent="-298450" rtl="0">
              <a:lnSpc>
                <a:spcPct val="200000"/>
              </a:lnSpc>
              <a:spcBef>
                <a:spcPts val="0"/>
              </a:spcBef>
              <a:spcAft>
                <a:spcPts val="0"/>
              </a:spcAft>
              <a:buSzPts val="1100"/>
              <a:buChar char="○"/>
            </a:pPr>
            <a:r>
              <a:rPr lang="en"/>
              <a:t>Amount of milk (Oz.)</a:t>
            </a:r>
            <a:endParaRPr/>
          </a:p>
          <a:p>
            <a:pPr marL="914400" lvl="1" indent="-298450" rtl="0">
              <a:lnSpc>
                <a:spcPct val="200000"/>
              </a:lnSpc>
              <a:spcBef>
                <a:spcPts val="0"/>
              </a:spcBef>
              <a:spcAft>
                <a:spcPts val="0"/>
              </a:spcAft>
              <a:buSzPts val="1100"/>
              <a:buChar char="○"/>
            </a:pPr>
            <a:r>
              <a:rPr lang="en"/>
              <a:t>Amount of water (Oz.)</a:t>
            </a:r>
            <a:endParaRPr/>
          </a:p>
          <a:p>
            <a:pPr marL="914400" lvl="1" indent="-298450" rtl="0">
              <a:lnSpc>
                <a:spcPct val="200000"/>
              </a:lnSpc>
              <a:spcBef>
                <a:spcPts val="0"/>
              </a:spcBef>
              <a:spcAft>
                <a:spcPts val="0"/>
              </a:spcAft>
              <a:buSzPts val="1100"/>
              <a:buChar char="○"/>
            </a:pPr>
            <a:r>
              <a:rPr lang="en"/>
              <a:t>Froth intensity (Value from 0 -100)</a:t>
            </a:r>
            <a:endParaRPr/>
          </a:p>
          <a:p>
            <a:pPr marL="914400" lvl="1" indent="-298450" rtl="0">
              <a:lnSpc>
                <a:spcPct val="200000"/>
              </a:lnSpc>
              <a:spcBef>
                <a:spcPts val="0"/>
              </a:spcBef>
              <a:spcAft>
                <a:spcPts val="0"/>
              </a:spcAft>
              <a:buSzPts val="1100"/>
              <a:buChar char="○"/>
            </a:pPr>
            <a:r>
              <a:rPr lang="en"/>
              <a:t>Syrup amount/type (Oz. and selection)</a:t>
            </a:r>
            <a:endParaRPr/>
          </a:p>
          <a:p>
            <a:pPr marL="914400" lvl="1" indent="-298450" rtl="0">
              <a:lnSpc>
                <a:spcPct val="200000"/>
              </a:lnSpc>
              <a:spcBef>
                <a:spcPts val="0"/>
              </a:spcBef>
              <a:spcAft>
                <a:spcPts val="0"/>
              </a:spcAft>
              <a:buSzPts val="1100"/>
              <a:buChar char="○"/>
            </a:pPr>
            <a:r>
              <a:rPr lang="en"/>
              <a:t>Fineness of coffee (Value from 0 - 100)</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297500" y="393750"/>
            <a:ext cx="7038900" cy="47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Main UI Layout Mockups</a:t>
            </a:r>
            <a:endParaRPr/>
          </a:p>
        </p:txBody>
      </p:sp>
      <p:pic>
        <p:nvPicPr>
          <p:cNvPr id="320" name="Shape 320"/>
          <p:cNvPicPr preferRelativeResize="0"/>
          <p:nvPr/>
        </p:nvPicPr>
        <p:blipFill>
          <a:blip r:embed="rId3">
            <a:alphaModFix/>
          </a:blip>
          <a:stretch>
            <a:fillRect/>
          </a:stretch>
        </p:blipFill>
        <p:spPr>
          <a:xfrm>
            <a:off x="1089225" y="917175"/>
            <a:ext cx="3073425" cy="4095224"/>
          </a:xfrm>
          <a:prstGeom prst="rect">
            <a:avLst/>
          </a:prstGeom>
          <a:noFill/>
          <a:ln>
            <a:noFill/>
          </a:ln>
        </p:spPr>
      </p:pic>
      <p:pic>
        <p:nvPicPr>
          <p:cNvPr id="321" name="Shape 321"/>
          <p:cNvPicPr preferRelativeResize="0"/>
          <p:nvPr/>
        </p:nvPicPr>
        <p:blipFill>
          <a:blip r:embed="rId4">
            <a:alphaModFix/>
          </a:blip>
          <a:stretch>
            <a:fillRect/>
          </a:stretch>
        </p:blipFill>
        <p:spPr>
          <a:xfrm>
            <a:off x="5219498" y="865650"/>
            <a:ext cx="3116903" cy="4146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STRETCH Mockups</a:t>
            </a:r>
            <a:endParaRPr/>
          </a:p>
        </p:txBody>
      </p:sp>
      <p:pic>
        <p:nvPicPr>
          <p:cNvPr id="327" name="Shape 327"/>
          <p:cNvPicPr preferRelativeResize="0"/>
          <p:nvPr/>
        </p:nvPicPr>
        <p:blipFill>
          <a:blip r:embed="rId3">
            <a:alphaModFix/>
          </a:blip>
          <a:stretch>
            <a:fillRect/>
          </a:stretch>
        </p:blipFill>
        <p:spPr>
          <a:xfrm>
            <a:off x="152400" y="1460250"/>
            <a:ext cx="2652206" cy="3530850"/>
          </a:xfrm>
          <a:prstGeom prst="rect">
            <a:avLst/>
          </a:prstGeom>
          <a:noFill/>
          <a:ln>
            <a:noFill/>
          </a:ln>
        </p:spPr>
      </p:pic>
      <p:pic>
        <p:nvPicPr>
          <p:cNvPr id="328" name="Shape 328"/>
          <p:cNvPicPr preferRelativeResize="0"/>
          <p:nvPr/>
        </p:nvPicPr>
        <p:blipFill>
          <a:blip r:embed="rId4">
            <a:alphaModFix/>
          </a:blip>
          <a:stretch>
            <a:fillRect/>
          </a:stretch>
        </p:blipFill>
        <p:spPr>
          <a:xfrm>
            <a:off x="2912450" y="1097378"/>
            <a:ext cx="2652200" cy="3591172"/>
          </a:xfrm>
          <a:prstGeom prst="rect">
            <a:avLst/>
          </a:prstGeom>
          <a:noFill/>
          <a:ln>
            <a:noFill/>
          </a:ln>
        </p:spPr>
      </p:pic>
      <p:pic>
        <p:nvPicPr>
          <p:cNvPr id="329" name="Shape 329"/>
          <p:cNvPicPr preferRelativeResize="0"/>
          <p:nvPr/>
        </p:nvPicPr>
        <p:blipFill>
          <a:blip r:embed="rId5">
            <a:alphaModFix/>
          </a:blip>
          <a:stretch>
            <a:fillRect/>
          </a:stretch>
        </p:blipFill>
        <p:spPr>
          <a:xfrm>
            <a:off x="5819200" y="1187125"/>
            <a:ext cx="2823900" cy="380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Database Goals (Stretch)</a:t>
            </a:r>
            <a:endParaRPr/>
          </a:p>
          <a:p>
            <a:pPr marL="0" lvl="0" indent="0">
              <a:spcBef>
                <a:spcPts val="0"/>
              </a:spcBef>
              <a:spcAft>
                <a:spcPts val="0"/>
              </a:spcAft>
              <a:buNone/>
            </a:pPr>
            <a:endParaRPr/>
          </a:p>
        </p:txBody>
      </p:sp>
      <p:sp>
        <p:nvSpPr>
          <p:cNvPr id="335" name="Shape 3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rtl="0">
              <a:lnSpc>
                <a:spcPct val="200000"/>
              </a:lnSpc>
              <a:spcBef>
                <a:spcPts val="0"/>
              </a:spcBef>
              <a:spcAft>
                <a:spcPts val="0"/>
              </a:spcAft>
              <a:buSzPts val="1300"/>
              <a:buChar char="●"/>
            </a:pPr>
            <a:r>
              <a:rPr lang="en"/>
              <a:t>Use a database such as Google’s Firebase or AWS</a:t>
            </a:r>
            <a:endParaRPr/>
          </a:p>
          <a:p>
            <a:pPr marL="914400" lvl="1" indent="-298450" rtl="0">
              <a:lnSpc>
                <a:spcPct val="200000"/>
              </a:lnSpc>
              <a:spcBef>
                <a:spcPts val="0"/>
              </a:spcBef>
              <a:spcAft>
                <a:spcPts val="0"/>
              </a:spcAft>
              <a:buSzPts val="1100"/>
              <a:buChar char="○"/>
            </a:pPr>
            <a:r>
              <a:rPr lang="en"/>
              <a:t>Easily integrated with Raspberry Pi</a:t>
            </a:r>
            <a:endParaRPr/>
          </a:p>
          <a:p>
            <a:pPr marL="457200" lvl="0" indent="-311150" rtl="0">
              <a:lnSpc>
                <a:spcPct val="200000"/>
              </a:lnSpc>
              <a:spcBef>
                <a:spcPts val="0"/>
              </a:spcBef>
              <a:spcAft>
                <a:spcPts val="0"/>
              </a:spcAft>
              <a:buSzPts val="1300"/>
              <a:buChar char="●"/>
            </a:pPr>
            <a:r>
              <a:rPr lang="en"/>
              <a:t>Implement user profiles</a:t>
            </a:r>
            <a:endParaRPr/>
          </a:p>
          <a:p>
            <a:pPr marL="914400" lvl="1" indent="-298450" rtl="0">
              <a:lnSpc>
                <a:spcPct val="200000"/>
              </a:lnSpc>
              <a:spcBef>
                <a:spcPts val="0"/>
              </a:spcBef>
              <a:spcAft>
                <a:spcPts val="0"/>
              </a:spcAft>
              <a:buSzPts val="1100"/>
              <a:buChar char="○"/>
            </a:pPr>
            <a:r>
              <a:rPr lang="en"/>
              <a:t>Mobile application will send login info and receive info</a:t>
            </a:r>
            <a:endParaRPr/>
          </a:p>
          <a:p>
            <a:pPr marL="457200" lvl="0" indent="-311150" rtl="0">
              <a:lnSpc>
                <a:spcPct val="200000"/>
              </a:lnSpc>
              <a:spcBef>
                <a:spcPts val="0"/>
              </a:spcBef>
              <a:spcAft>
                <a:spcPts val="0"/>
              </a:spcAft>
              <a:buSzPts val="1300"/>
              <a:buChar char="●"/>
            </a:pPr>
            <a:r>
              <a:rPr lang="en"/>
              <a:t>Data aggregation for features like Searching and Recommendations</a:t>
            </a:r>
            <a:endParaRPr/>
          </a:p>
          <a:p>
            <a:pPr marL="457200" lvl="0" indent="-311150" rtl="0">
              <a:lnSpc>
                <a:spcPct val="200000"/>
              </a:lnSpc>
              <a:spcBef>
                <a:spcPts val="0"/>
              </a:spcBef>
              <a:spcAft>
                <a:spcPts val="0"/>
              </a:spcAft>
              <a:buSzPts val="1300"/>
              <a:buChar char="●"/>
            </a:pPr>
            <a:r>
              <a:rPr lang="en"/>
              <a:t>Allow users to upload drink recipes,  scheduled posts about machine statistics</a:t>
            </a:r>
            <a:endParaRPr/>
          </a:p>
          <a:p>
            <a:pPr marL="457200" lvl="0" indent="-311150" rtl="0">
              <a:lnSpc>
                <a:spcPct val="200000"/>
              </a:lnSpc>
              <a:spcBef>
                <a:spcPts val="0"/>
              </a:spcBef>
              <a:spcAft>
                <a:spcPts val="0"/>
              </a:spcAft>
              <a:buSzPts val="1300"/>
              <a:buChar char="●"/>
            </a:pPr>
            <a:r>
              <a:rPr lang="en"/>
              <a:t>Database searches based on device key</a:t>
            </a:r>
            <a:endParaRPr/>
          </a:p>
          <a:p>
            <a:pPr marL="0" lvl="0" indent="0" rtl="0">
              <a:spcBef>
                <a:spcPts val="1600"/>
              </a:spcBef>
              <a:spcAft>
                <a:spcPts val="16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Flask</a:t>
            </a:r>
            <a:endParaRPr/>
          </a:p>
        </p:txBody>
      </p:sp>
      <p:sp>
        <p:nvSpPr>
          <p:cNvPr id="341" name="Shape 3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Flask is a Python MicroFramework that assists in the creation of websites. </a:t>
            </a:r>
            <a:endParaRPr sz="1400"/>
          </a:p>
          <a:p>
            <a:pPr marL="0" lvl="0" indent="0">
              <a:spcBef>
                <a:spcPts val="1600"/>
              </a:spcBef>
              <a:spcAft>
                <a:spcPts val="0"/>
              </a:spcAft>
              <a:buNone/>
            </a:pPr>
            <a:r>
              <a:rPr lang="en" sz="1400"/>
              <a:t>We will be using it as a REST server that is running on a Raspberry Pi.</a:t>
            </a:r>
            <a:endParaRPr sz="1400"/>
          </a:p>
          <a:p>
            <a:pPr marL="0" lvl="0" indent="0">
              <a:spcBef>
                <a:spcPts val="1600"/>
              </a:spcBef>
              <a:spcAft>
                <a:spcPts val="0"/>
              </a:spcAft>
              <a:buNone/>
            </a:pPr>
            <a:r>
              <a:rPr lang="en" sz="1400"/>
              <a:t>This Provides us with</a:t>
            </a:r>
            <a:endParaRPr sz="1400"/>
          </a:p>
          <a:p>
            <a:pPr marL="457200" lvl="0" indent="-317500" rtl="0">
              <a:spcBef>
                <a:spcPts val="1600"/>
              </a:spcBef>
              <a:spcAft>
                <a:spcPts val="0"/>
              </a:spcAft>
              <a:buSzPts val="1400"/>
              <a:buChar char="●"/>
            </a:pPr>
            <a:r>
              <a:rPr lang="en" sz="1400"/>
              <a:t>Access from anyone on the network</a:t>
            </a:r>
            <a:endParaRPr sz="1400"/>
          </a:p>
          <a:p>
            <a:pPr marL="457200" lvl="0" indent="-317500" rtl="0">
              <a:spcBef>
                <a:spcPts val="0"/>
              </a:spcBef>
              <a:spcAft>
                <a:spcPts val="0"/>
              </a:spcAft>
              <a:buSzPts val="1400"/>
              <a:buChar char="●"/>
            </a:pPr>
            <a:r>
              <a:rPr lang="en" sz="1400"/>
              <a:t>Reliability through HTTP</a:t>
            </a:r>
            <a:endParaRPr sz="1400"/>
          </a:p>
          <a:p>
            <a:pPr marL="457200" lvl="0" indent="-317500">
              <a:spcBef>
                <a:spcPts val="0"/>
              </a:spcBef>
              <a:spcAft>
                <a:spcPts val="0"/>
              </a:spcAft>
              <a:buSzPts val="1400"/>
              <a:buChar char="●"/>
            </a:pPr>
            <a:r>
              <a:rPr lang="en" sz="1400"/>
              <a:t>Acts as a middleman between the Android Phone and the microcontroller</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Rest API Breakdown</a:t>
            </a:r>
            <a:endParaRPr/>
          </a:p>
        </p:txBody>
      </p:sp>
      <p:sp>
        <p:nvSpPr>
          <p:cNvPr id="347" name="Shape 3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00050" indent="-285750">
              <a:buSzPts val="1800"/>
            </a:pPr>
            <a:r>
              <a:rPr lang="en" sz="1800" dirty="0"/>
              <a:t>Am I connected?</a:t>
            </a:r>
            <a:endParaRPr sz="1800" dirty="0"/>
          </a:p>
          <a:p>
            <a:pPr marL="457200" lvl="0" indent="0" rtl="0">
              <a:spcBef>
                <a:spcPts val="1600"/>
              </a:spcBef>
              <a:spcAft>
                <a:spcPts val="0"/>
              </a:spcAft>
              <a:buNone/>
            </a:pPr>
            <a:r>
              <a:rPr lang="en" sz="1200" dirty="0"/>
              <a:t>Call to see if device is reachable</a:t>
            </a:r>
            <a:endParaRPr sz="1200" dirty="0"/>
          </a:p>
          <a:p>
            <a:pPr marL="400050" indent="-285750">
              <a:spcBef>
                <a:spcPts val="1600"/>
              </a:spcBef>
              <a:buSzPts val="1800"/>
            </a:pPr>
            <a:r>
              <a:rPr lang="en" sz="1800" dirty="0"/>
              <a:t>Make me a coffee</a:t>
            </a:r>
            <a:endParaRPr sz="1800" dirty="0"/>
          </a:p>
          <a:p>
            <a:pPr marL="0" lvl="0" indent="0" rtl="0">
              <a:spcBef>
                <a:spcPts val="1600"/>
              </a:spcBef>
              <a:spcAft>
                <a:spcPts val="0"/>
              </a:spcAft>
              <a:buNone/>
            </a:pPr>
            <a:r>
              <a:rPr lang="en" sz="1800" dirty="0"/>
              <a:t>	</a:t>
            </a:r>
            <a:r>
              <a:rPr lang="en" sz="1200" dirty="0"/>
              <a:t>Call to initiate coffee making process</a:t>
            </a:r>
            <a:endParaRPr sz="1200" dirty="0"/>
          </a:p>
          <a:p>
            <a:pPr marL="400050" indent="-285750">
              <a:spcBef>
                <a:spcPts val="1600"/>
              </a:spcBef>
              <a:buSzPts val="1800"/>
            </a:pPr>
            <a:r>
              <a:rPr lang="en" sz="1800" dirty="0"/>
              <a:t>Give me data</a:t>
            </a:r>
            <a:endParaRPr sz="1800" dirty="0"/>
          </a:p>
          <a:p>
            <a:pPr marL="0" lvl="0" indent="0">
              <a:spcBef>
                <a:spcPts val="1600"/>
              </a:spcBef>
              <a:spcAft>
                <a:spcPts val="1600"/>
              </a:spcAft>
              <a:buNone/>
            </a:pPr>
            <a:r>
              <a:rPr lang="en" sz="1800" dirty="0"/>
              <a:t>	</a:t>
            </a:r>
            <a:r>
              <a:rPr lang="en" sz="1200" dirty="0"/>
              <a:t>Request for specific data to be pulled from database (Stretch Goal)</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Current State of the Art</a:t>
            </a:r>
            <a:endParaRPr/>
          </a:p>
        </p:txBody>
      </p:sp>
      <p:sp>
        <p:nvSpPr>
          <p:cNvPr id="147" name="Shape 147"/>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Current Market</a:t>
            </a:r>
            <a:endParaRPr sz="1800"/>
          </a:p>
          <a:p>
            <a:pPr marL="457200" lvl="0" indent="-342900" rtl="0">
              <a:spcBef>
                <a:spcPts val="1600"/>
              </a:spcBef>
              <a:spcAft>
                <a:spcPts val="0"/>
              </a:spcAft>
              <a:buSzPts val="1800"/>
              <a:buChar char="●"/>
            </a:pPr>
            <a:r>
              <a:rPr lang="en" sz="1800"/>
              <a:t>Semi-Automatic and Manual Machines</a:t>
            </a:r>
            <a:endParaRPr sz="1800"/>
          </a:p>
          <a:p>
            <a:pPr marL="914400" lvl="1" indent="-342900" rtl="0">
              <a:spcBef>
                <a:spcPts val="0"/>
              </a:spcBef>
              <a:spcAft>
                <a:spcPts val="0"/>
              </a:spcAft>
              <a:buSzPts val="1800"/>
              <a:buChar char="○"/>
            </a:pPr>
            <a:r>
              <a:rPr lang="en" sz="1800"/>
              <a:t>Requires outside skills to complete</a:t>
            </a:r>
            <a:endParaRPr sz="1800"/>
          </a:p>
          <a:p>
            <a:pPr marL="914400" lvl="1" indent="-342900" rtl="0">
              <a:spcBef>
                <a:spcPts val="0"/>
              </a:spcBef>
              <a:spcAft>
                <a:spcPts val="0"/>
              </a:spcAft>
              <a:buSzPts val="1800"/>
              <a:buChar char="○"/>
            </a:pPr>
            <a:r>
              <a:rPr lang="en" sz="1800"/>
              <a:t>As precise as the maker cares to be</a:t>
            </a:r>
            <a:endParaRPr sz="1800"/>
          </a:p>
          <a:p>
            <a:pPr marL="0" lvl="0" indent="0" rtl="0">
              <a:spcBef>
                <a:spcPts val="1600"/>
              </a:spcBef>
              <a:spcAft>
                <a:spcPts val="0"/>
              </a:spcAft>
              <a:buNone/>
            </a:pPr>
            <a:r>
              <a:rPr lang="en" sz="1800"/>
              <a:t>Why Our Project?</a:t>
            </a:r>
            <a:endParaRPr sz="1800"/>
          </a:p>
          <a:p>
            <a:pPr marL="457200" lvl="0" indent="-342900" rtl="0">
              <a:spcBef>
                <a:spcPts val="1600"/>
              </a:spcBef>
              <a:spcAft>
                <a:spcPts val="0"/>
              </a:spcAft>
              <a:buSzPts val="1800"/>
              <a:buChar char="●"/>
            </a:pPr>
            <a:r>
              <a:rPr lang="en" sz="1800"/>
              <a:t>Fast and Easy for the average consumer</a:t>
            </a:r>
            <a:endParaRPr sz="1800"/>
          </a:p>
          <a:p>
            <a:pPr marL="457200" lvl="0" indent="-342900" rtl="0">
              <a:spcBef>
                <a:spcPts val="0"/>
              </a:spcBef>
              <a:spcAft>
                <a:spcPts val="0"/>
              </a:spcAft>
              <a:buSzPts val="1800"/>
              <a:buChar char="●"/>
            </a:pPr>
            <a:r>
              <a:rPr lang="en" sz="1800"/>
              <a:t>Reduced User Interaction </a:t>
            </a:r>
            <a:endParaRPr sz="1800"/>
          </a:p>
          <a:p>
            <a:pPr marL="457200" lvl="0" indent="-342900" rtl="0">
              <a:spcBef>
                <a:spcPts val="0"/>
              </a:spcBef>
              <a:spcAft>
                <a:spcPts val="0"/>
              </a:spcAft>
              <a:buSzPts val="1800"/>
              <a:buChar char="●"/>
            </a:pPr>
            <a:r>
              <a:rPr lang="en" sz="1800"/>
              <a:t>Precision and Repeatability</a:t>
            </a:r>
            <a:endParaRPr sz="1800"/>
          </a:p>
          <a:p>
            <a:pPr marL="0" lvl="0" indent="0">
              <a:spcBef>
                <a:spcPts val="1600"/>
              </a:spcBef>
              <a:spcAft>
                <a:spcPts val="1600"/>
              </a:spcAft>
              <a:buNone/>
            </a:pPr>
            <a:endParaRPr/>
          </a:p>
        </p:txBody>
      </p:sp>
      <p:pic>
        <p:nvPicPr>
          <p:cNvPr id="148" name="Shape 148" descr="Image result for automatic espresso machine"/>
          <p:cNvPicPr preferRelativeResize="0"/>
          <p:nvPr/>
        </p:nvPicPr>
        <p:blipFill>
          <a:blip r:embed="rId3">
            <a:alphaModFix/>
          </a:blip>
          <a:stretch>
            <a:fillRect/>
          </a:stretch>
        </p:blipFill>
        <p:spPr>
          <a:xfrm>
            <a:off x="6530001" y="760800"/>
            <a:ext cx="1983400" cy="228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Flask Requests</a:t>
            </a:r>
            <a:endParaRPr/>
          </a:p>
        </p:txBody>
      </p:sp>
      <p:sp>
        <p:nvSpPr>
          <p:cNvPr id="353" name="Shape 35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Flask will setup the website </a:t>
            </a:r>
            <a:r>
              <a:rPr lang="en" u="sng">
                <a:solidFill>
                  <a:schemeClr val="hlink"/>
                </a:solidFill>
                <a:hlinkClick r:id="rId3"/>
              </a:rPr>
              <a:t>http://127.0.0.1:5000</a:t>
            </a:r>
            <a:r>
              <a:rPr lang="en"/>
              <a:t> for anyone on the local network to reach.</a:t>
            </a:r>
            <a:endParaRPr/>
          </a:p>
          <a:p>
            <a:pPr marL="0" lvl="0" indent="0">
              <a:spcBef>
                <a:spcPts val="1600"/>
              </a:spcBef>
              <a:spcAft>
                <a:spcPts val="1600"/>
              </a:spcAft>
              <a:buNone/>
            </a:pPr>
            <a:r>
              <a:rPr lang="en"/>
              <a:t>It will recognize valid requests as having the machine serial number in the json payload.</a:t>
            </a:r>
            <a:endParaRPr/>
          </a:p>
        </p:txBody>
      </p:sp>
      <p:pic>
        <p:nvPicPr>
          <p:cNvPr id="354" name="Shape 354"/>
          <p:cNvPicPr preferRelativeResize="0"/>
          <p:nvPr/>
        </p:nvPicPr>
        <p:blipFill>
          <a:blip r:embed="rId4">
            <a:alphaModFix/>
          </a:blip>
          <a:stretch>
            <a:fillRect/>
          </a:stretch>
        </p:blipFill>
        <p:spPr>
          <a:xfrm>
            <a:off x="974625" y="1637600"/>
            <a:ext cx="5099801" cy="3824851"/>
          </a:xfrm>
          <a:prstGeom prst="rect">
            <a:avLst/>
          </a:prstGeom>
          <a:noFill/>
          <a:ln>
            <a:noFill/>
          </a:ln>
        </p:spPr>
      </p:pic>
      <p:pic>
        <p:nvPicPr>
          <p:cNvPr id="355" name="Shape 355"/>
          <p:cNvPicPr preferRelativeResize="0"/>
          <p:nvPr/>
        </p:nvPicPr>
        <p:blipFill>
          <a:blip r:embed="rId5">
            <a:alphaModFix/>
          </a:blip>
          <a:stretch>
            <a:fillRect/>
          </a:stretch>
        </p:blipFill>
        <p:spPr>
          <a:xfrm>
            <a:off x="2927125" y="2027750"/>
            <a:ext cx="5698800" cy="4274100"/>
          </a:xfrm>
          <a:prstGeom prst="rect">
            <a:avLst/>
          </a:prstGeom>
          <a:noFill/>
          <a:ln>
            <a:noFill/>
          </a:ln>
        </p:spPr>
      </p:pic>
      <p:pic>
        <p:nvPicPr>
          <p:cNvPr id="356" name="Shape 356"/>
          <p:cNvPicPr preferRelativeResize="0"/>
          <p:nvPr/>
        </p:nvPicPr>
        <p:blipFill>
          <a:blip r:embed="rId6">
            <a:alphaModFix/>
          </a:blip>
          <a:stretch>
            <a:fillRect/>
          </a:stretch>
        </p:blipFill>
        <p:spPr>
          <a:xfrm>
            <a:off x="-1538050" y="2027750"/>
            <a:ext cx="6858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Demonstration</a:t>
            </a:r>
            <a:endParaRPr/>
          </a:p>
          <a:p>
            <a:pPr marL="0" lvl="0" indent="0">
              <a:spcBef>
                <a:spcPts val="0"/>
              </a:spcBef>
              <a:spcAft>
                <a:spcPts val="0"/>
              </a:spcAft>
              <a:buNone/>
            </a:pPr>
            <a:endParaRPr/>
          </a:p>
        </p:txBody>
      </p:sp>
      <p:sp>
        <p:nvSpPr>
          <p:cNvPr id="362" name="Shape 362"/>
          <p:cNvSpPr txBox="1">
            <a:spLocks noGrp="1"/>
          </p:cNvSpPr>
          <p:nvPr>
            <p:ph type="body" idx="1"/>
          </p:nvPr>
        </p:nvSpPr>
        <p:spPr>
          <a:xfrm>
            <a:off x="1297500" y="1567550"/>
            <a:ext cx="25881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At the project  demonstration, the machine will be setup with an Android tablet and loaded with ingredients.</a:t>
            </a:r>
            <a:endParaRPr/>
          </a:p>
          <a:p>
            <a:pPr marL="0" lvl="0" indent="0">
              <a:spcBef>
                <a:spcPts val="1600"/>
              </a:spcBef>
              <a:spcAft>
                <a:spcPts val="1600"/>
              </a:spcAft>
              <a:buNone/>
            </a:pPr>
            <a:r>
              <a:rPr lang="en"/>
              <a:t>Visitors  will be invited to use the tablet to create a drink of their choosing,  demonstrating  varying selection  possibilities.</a:t>
            </a:r>
            <a:endParaRPr/>
          </a:p>
        </p:txBody>
      </p:sp>
      <p:pic>
        <p:nvPicPr>
          <p:cNvPr id="363" name="Shape 363"/>
          <p:cNvPicPr preferRelativeResize="0"/>
          <p:nvPr/>
        </p:nvPicPr>
        <p:blipFill>
          <a:blip r:embed="rId3">
            <a:alphaModFix/>
          </a:blip>
          <a:stretch>
            <a:fillRect/>
          </a:stretch>
        </p:blipFill>
        <p:spPr>
          <a:xfrm>
            <a:off x="4044900" y="947900"/>
            <a:ext cx="4707799" cy="3530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904200" y="1923225"/>
            <a:ext cx="7038900" cy="9141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7200"/>
              <a:t>Questions?</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4" name="Shape 15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55" name="Shape 155"/>
          <p:cNvPicPr preferRelativeResize="0"/>
          <p:nvPr/>
        </p:nvPicPr>
        <p:blipFill rotWithShape="1">
          <a:blip r:embed="rId3">
            <a:alphaModFix/>
          </a:blip>
          <a:srcRect b="16436"/>
          <a:stretch/>
        </p:blipFill>
        <p:spPr>
          <a:xfrm>
            <a:off x="1154589" y="1171474"/>
            <a:ext cx="6834826" cy="3703350"/>
          </a:xfrm>
          <a:prstGeom prst="rect">
            <a:avLst/>
          </a:prstGeom>
          <a:noFill/>
          <a:ln>
            <a:noFill/>
          </a:ln>
        </p:spPr>
      </p:pic>
      <p:sp>
        <p:nvSpPr>
          <p:cNvPr id="156" name="Shape 156"/>
          <p:cNvSpPr txBox="1"/>
          <p:nvPr/>
        </p:nvSpPr>
        <p:spPr>
          <a:xfrm>
            <a:off x="1419875" y="1642575"/>
            <a:ext cx="1106700" cy="34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Storage Tank</a:t>
            </a:r>
            <a:endParaRPr sz="1200"/>
          </a:p>
        </p:txBody>
      </p:sp>
      <p:sp>
        <p:nvSpPr>
          <p:cNvPr id="157" name="Shape 157"/>
          <p:cNvSpPr txBox="1"/>
          <p:nvPr/>
        </p:nvSpPr>
        <p:spPr>
          <a:xfrm>
            <a:off x="2456900" y="3001175"/>
            <a:ext cx="633300" cy="348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Valve</a:t>
            </a:r>
            <a:endParaRPr sz="1200"/>
          </a:p>
        </p:txBody>
      </p:sp>
      <p:sp>
        <p:nvSpPr>
          <p:cNvPr id="158" name="Shape 158"/>
          <p:cNvSpPr txBox="1"/>
          <p:nvPr/>
        </p:nvSpPr>
        <p:spPr>
          <a:xfrm>
            <a:off x="3514850" y="3229500"/>
            <a:ext cx="6612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Boiler</a:t>
            </a:r>
            <a:endParaRPr sz="1200"/>
          </a:p>
        </p:txBody>
      </p:sp>
      <p:sp>
        <p:nvSpPr>
          <p:cNvPr id="159" name="Shape 159"/>
          <p:cNvSpPr txBox="1"/>
          <p:nvPr/>
        </p:nvSpPr>
        <p:spPr>
          <a:xfrm>
            <a:off x="4663250" y="3528750"/>
            <a:ext cx="8490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Pump</a:t>
            </a:r>
            <a:endParaRPr sz="1200"/>
          </a:p>
        </p:txBody>
      </p:sp>
      <p:sp>
        <p:nvSpPr>
          <p:cNvPr id="160" name="Shape 160"/>
          <p:cNvSpPr txBox="1"/>
          <p:nvPr/>
        </p:nvSpPr>
        <p:spPr>
          <a:xfrm>
            <a:off x="6215350" y="3612275"/>
            <a:ext cx="1245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Portafilter</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6" name="Shape 16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67" name="Shape 167" descr="Image result for burr grinder"/>
          <p:cNvPicPr preferRelativeResize="0"/>
          <p:nvPr/>
        </p:nvPicPr>
        <p:blipFill>
          <a:blip r:embed="rId3">
            <a:alphaModFix/>
          </a:blip>
          <a:stretch>
            <a:fillRect/>
          </a:stretch>
        </p:blipFill>
        <p:spPr>
          <a:xfrm>
            <a:off x="335050" y="1214075"/>
            <a:ext cx="3967301" cy="3372625"/>
          </a:xfrm>
          <a:prstGeom prst="rect">
            <a:avLst/>
          </a:prstGeom>
          <a:noFill/>
          <a:ln>
            <a:noFill/>
          </a:ln>
        </p:spPr>
      </p:pic>
      <p:sp>
        <p:nvSpPr>
          <p:cNvPr id="168" name="Shape 168"/>
          <p:cNvSpPr txBox="1"/>
          <p:nvPr/>
        </p:nvSpPr>
        <p:spPr>
          <a:xfrm>
            <a:off x="5135100" y="4586700"/>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900"/>
              <a:t>https://www.toomerscoffee.com/burr-grinders-are-best-for-great-tasting-coffee/</a:t>
            </a:r>
            <a:endParaRPr sz="900"/>
          </a:p>
        </p:txBody>
      </p:sp>
      <p:pic>
        <p:nvPicPr>
          <p:cNvPr id="169" name="Shape 169" descr="Image result for flat burr grinder"/>
          <p:cNvPicPr preferRelativeResize="0"/>
          <p:nvPr/>
        </p:nvPicPr>
        <p:blipFill rotWithShape="1">
          <a:blip r:embed="rId4">
            <a:alphaModFix/>
          </a:blip>
          <a:srcRect l="16233"/>
          <a:stretch/>
        </p:blipFill>
        <p:spPr>
          <a:xfrm>
            <a:off x="4622400" y="1470850"/>
            <a:ext cx="4088174" cy="274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5" name="Shape 17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6" name="Shape 176" descr="https://www.servocity.com/media/catalog/product/cache/1/image/9df78eab33525d08d6e5fb8d27136e95/l/1/l16-r-140-150-6-angle-3-1500px.jpg"/>
          <p:cNvPicPr preferRelativeResize="0"/>
          <p:nvPr/>
        </p:nvPicPr>
        <p:blipFill>
          <a:blip r:embed="rId3">
            <a:alphaModFix/>
          </a:blip>
          <a:stretch>
            <a:fillRect/>
          </a:stretch>
        </p:blipFill>
        <p:spPr>
          <a:xfrm>
            <a:off x="2415150" y="139213"/>
            <a:ext cx="4113374" cy="4113374"/>
          </a:xfrm>
          <a:prstGeom prst="rect">
            <a:avLst/>
          </a:prstGeom>
          <a:noFill/>
          <a:ln>
            <a:noFill/>
          </a:ln>
        </p:spPr>
      </p:pic>
      <p:sp>
        <p:nvSpPr>
          <p:cNvPr id="177" name="Shape 177"/>
          <p:cNvSpPr txBox="1"/>
          <p:nvPr/>
        </p:nvSpPr>
        <p:spPr>
          <a:xfrm>
            <a:off x="2467388" y="4322225"/>
            <a:ext cx="4008900" cy="46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https://www.servocity.com/140-mm-stroke-44lb-thrust-light-duty-linear-servo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Tamping Mechanism </a:t>
            </a:r>
            <a:endParaRPr/>
          </a:p>
        </p:txBody>
      </p:sp>
      <p:sp>
        <p:nvSpPr>
          <p:cNvPr id="183" name="Shape 18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Presently a black box...</a:t>
            </a:r>
            <a:endParaRPr/>
          </a:p>
        </p:txBody>
      </p:sp>
      <p:pic>
        <p:nvPicPr>
          <p:cNvPr id="184" name="Shape 184"/>
          <p:cNvPicPr preferRelativeResize="0"/>
          <p:nvPr/>
        </p:nvPicPr>
        <p:blipFill>
          <a:blip r:embed="rId3">
            <a:alphaModFix/>
          </a:blip>
          <a:stretch>
            <a:fillRect/>
          </a:stretch>
        </p:blipFill>
        <p:spPr>
          <a:xfrm>
            <a:off x="1599188" y="901350"/>
            <a:ext cx="5945625" cy="396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0" name="Shape 19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1" name="Shape 19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7" name="Shape 19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8" name="Shape 198"/>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1802</Words>
  <Application>Microsoft Macintosh PowerPoint</Application>
  <PresentationFormat>On-screen Show (16:9)</PresentationFormat>
  <Paragraphs>125</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Montserrat</vt:lpstr>
      <vt:lpstr>Arial</vt:lpstr>
      <vt:lpstr>Lato</vt:lpstr>
      <vt:lpstr>Focus</vt:lpstr>
      <vt:lpstr>Ultra Automatic Espresso Machine    University of Utah  </vt:lpstr>
      <vt:lpstr>Overview</vt:lpstr>
      <vt:lpstr>Current State of the Art</vt:lpstr>
      <vt:lpstr>PowerPoint Presentation</vt:lpstr>
      <vt:lpstr>PowerPoint Presentation</vt:lpstr>
      <vt:lpstr>PowerPoint Presentation</vt:lpstr>
      <vt:lpstr>Tamping Mechanism </vt:lpstr>
      <vt:lpstr>PowerPoint Presentation</vt:lpstr>
      <vt:lpstr>PowerPoint Presentation</vt:lpstr>
      <vt:lpstr>PowerPoint Presentation</vt:lpstr>
      <vt:lpstr>PowerPoint Presentation</vt:lpstr>
      <vt:lpstr>PowerPoint Presentation</vt:lpstr>
      <vt:lpstr>PowerPoint Presentation</vt:lpstr>
      <vt:lpstr>Circuitry</vt:lpstr>
      <vt:lpstr>PowerPoint Presentation</vt:lpstr>
      <vt:lpstr>PowerPoint Presentation</vt:lpstr>
      <vt:lpstr>PowerPoint Presentation</vt:lpstr>
      <vt:lpstr>PowerPoint Presentation</vt:lpstr>
      <vt:lpstr>PowerPoint Presentation</vt:lpstr>
      <vt:lpstr>Pump Control</vt:lpstr>
      <vt:lpstr>PowerPoint Presentation</vt:lpstr>
      <vt:lpstr>Project Overview</vt:lpstr>
      <vt:lpstr>Mobile Application</vt:lpstr>
      <vt:lpstr>What to send?</vt:lpstr>
      <vt:lpstr>Main UI Layout Mockups</vt:lpstr>
      <vt:lpstr>STRETCH Mockups</vt:lpstr>
      <vt:lpstr>Database Goals (Stretch) </vt:lpstr>
      <vt:lpstr>Flask</vt:lpstr>
      <vt:lpstr>Rest API Breakdown</vt:lpstr>
      <vt:lpstr>Flask Requests</vt:lpstr>
      <vt:lpstr>Demonstration </vt:lpstr>
      <vt:lpstr>Questions?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 Automatic Espresso Machine    University of Utah  </dc:title>
  <cp:lastModifiedBy>Nathan Donaldson</cp:lastModifiedBy>
  <cp:revision>1</cp:revision>
  <dcterms:modified xsi:type="dcterms:W3CDTF">2018-04-19T23:23:10Z</dcterms:modified>
</cp:coreProperties>
</file>